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797675" cy="9926638"/>
  <p:embeddedFontLst>
    <p:embeddedFont>
      <p:font typeface="Arial Black" panose="020B0A04020102020204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jq/4yDrvhXGLa+/0NxW4zwD98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F1A5F7D-45AE-485F-A5A5-30682126842E}">
  <a:tblStyle styleId="{3F1A5F7D-45AE-485F-A5A5-3068212684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02410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3338110" y="1122363"/>
            <a:ext cx="732989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3338110" y="3602038"/>
            <a:ext cx="732988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1" name="Google Shape;2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9223" y="3149182"/>
            <a:ext cx="2623315" cy="177578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3"/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НАЦИОНАЛЬНЫЙ ИНСТИТУТ ОБРАЗОВАНИЯ</a:t>
            </a: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  г. Минск,   Республика Беларусь</a:t>
            </a:r>
            <a:endParaRPr/>
          </a:p>
        </p:txBody>
      </p:sp>
      <p:pic>
        <p:nvPicPr>
          <p:cNvPr id="23" name="Google Shape;23;p13" descr="http://edu.gov.by/about-ministry/emblema-ministerstva-obrazovaniya-respubliki-belarus/%D0%AD%D0%BC%D0%B1%D0%BB%D0%B5%D0%BC%D0%B0%20%D0%B2%D0%B5%D0%BA%D1%82%D0%BE%D1%8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155" y="614490"/>
            <a:ext cx="2077453" cy="2077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1428750" y="365125"/>
            <a:ext cx="99250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1428750" y="1825625"/>
            <a:ext cx="9925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257" y="132578"/>
            <a:ext cx="1084609" cy="73419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/>
          <p:nvPr/>
        </p:nvSpPr>
        <p:spPr>
          <a:xfrm>
            <a:off x="192255" y="1027906"/>
            <a:ext cx="108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4"/>
          <p:cNvSpPr/>
          <p:nvPr/>
        </p:nvSpPr>
        <p:spPr>
          <a:xfrm>
            <a:off x="192255" y="1167789"/>
            <a:ext cx="90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192255" y="1307672"/>
            <a:ext cx="72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НАЦИОНАЛЬНЫЙ ИНСТИТУТ ОБРАЗОВАНИЯ</a:t>
            </a: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  г. Минск,   Республика Беларусь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scp.tv/" TargetMode="External"/><Relationship Id="rId13" Type="http://schemas.openxmlformats.org/officeDocument/2006/relationships/hyperlink" Target="https://hangouts.google.com/?hl=ru" TargetMode="External"/><Relationship Id="rId1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hyperlink" Target="https://infourok.ru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yandex.ru/promo/education/kak-provesti-videourok-s-pomoshchyu-yandex-uchebnik" TargetMode="External"/><Relationship Id="rId20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facebookmedia/solutions/facebook-live" TargetMode="External"/><Relationship Id="rId11" Type="http://schemas.openxmlformats.org/officeDocument/2006/relationships/hyperlink" Target="https://discordapp.com/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hyperlink" Target="https://www.skype.com/ru/" TargetMode="External"/><Relationship Id="rId19" Type="http://schemas.openxmlformats.org/officeDocument/2006/relationships/hyperlink" Target="https://peregovorka.by/" TargetMode="External"/><Relationship Id="rId4" Type="http://schemas.openxmlformats.org/officeDocument/2006/relationships/hyperlink" Target="https://zoom.us/" TargetMode="External"/><Relationship Id="rId9" Type="http://schemas.openxmlformats.org/officeDocument/2006/relationships/image" Target="../media/image9.jp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drive.google.com/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edpuzzle.com/" TargetMode="External"/><Relationship Id="rId12" Type="http://schemas.openxmlformats.org/officeDocument/2006/relationships/hyperlink" Target="https://www.xmind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5p.org/" TargetMode="External"/><Relationship Id="rId11" Type="http://schemas.openxmlformats.org/officeDocument/2006/relationships/image" Target="../media/image19.jpg"/><Relationship Id="rId5" Type="http://schemas.openxmlformats.org/officeDocument/2006/relationships/image" Target="../media/image16.png"/><Relationship Id="rId10" Type="http://schemas.openxmlformats.org/officeDocument/2006/relationships/hyperlink" Target="https://www.wizer.me/" TargetMode="External"/><Relationship Id="rId4" Type="http://schemas.openxmlformats.org/officeDocument/2006/relationships/hyperlink" Target="https://learningapps.org/" TargetMode="External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oformative.com/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hoot.com/" TargetMode="External"/><Relationship Id="rId11" Type="http://schemas.openxmlformats.org/officeDocument/2006/relationships/hyperlink" Target="https://docs.google.com/spreadsheets/u/0/" TargetMode="External"/><Relationship Id="rId5" Type="http://schemas.openxmlformats.org/officeDocument/2006/relationships/image" Target="../media/image22.jpg"/><Relationship Id="rId10" Type="http://schemas.openxmlformats.org/officeDocument/2006/relationships/hyperlink" Target="https://teacher.desmos.com/" TargetMode="External"/><Relationship Id="rId4" Type="http://schemas.openxmlformats.org/officeDocument/2006/relationships/hyperlink" Target="https://www.classtime.com/ru/" TargetMode="Externa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hyperlink" Target="https://drive.google.com/" TargetMode="External"/><Relationship Id="rId7" Type="http://schemas.openxmlformats.org/officeDocument/2006/relationships/hyperlink" Target="https://disk.yandex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" TargetMode="External"/><Relationship Id="rId5" Type="http://schemas.openxmlformats.org/officeDocument/2006/relationships/image" Target="../media/image27.jp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hyperlink" Target="https://products.office.com/ru-ru/onedrive/online-cloud-storag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arinakurvits.com/" TargetMode="External"/><Relationship Id="rId3" Type="http://schemas.openxmlformats.org/officeDocument/2006/relationships/hyperlink" Target="https://education.yandex.ru/teacher/posts/prepodavat-distantsionno-kak-nachat-onlayn-kur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hyperlink" Target="http://teach4.by/distance_learning" TargetMode="External"/><Relationship Id="rId10" Type="http://schemas.openxmlformats.org/officeDocument/2006/relationships/hyperlink" Target="http://didaktor.ru/" TargetMode="External"/><Relationship Id="rId4" Type="http://schemas.openxmlformats.org/officeDocument/2006/relationships/hyperlink" Target="https://study-home.online/#modules" TargetMode="External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etkab2015.blogspot.com/" TargetMode="External"/><Relationship Id="rId3" Type="http://schemas.openxmlformats.org/officeDocument/2006/relationships/hyperlink" Target="http://edusupolka.blogspot.com/" TargetMode="External"/><Relationship Id="rId7" Type="http://schemas.openxmlformats.org/officeDocument/2006/relationships/hyperlink" Target="https://www.facebook.com/groups/146873052623751/?ref=bookmark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groups/1359274804255891/" TargetMode="External"/><Relationship Id="rId5" Type="http://schemas.openxmlformats.org/officeDocument/2006/relationships/hyperlink" Target="http://resurszentr.blogspot.com/" TargetMode="External"/><Relationship Id="rId10" Type="http://schemas.openxmlformats.org/officeDocument/2006/relationships/hyperlink" Target="http://obr.grodno.by/" TargetMode="External"/><Relationship Id="rId4" Type="http://schemas.openxmlformats.org/officeDocument/2006/relationships/hyperlink" Target="http://xn--80awhdgmd6a.xn--90ais/" TargetMode="External"/><Relationship Id="rId9" Type="http://schemas.openxmlformats.org/officeDocument/2006/relationships/hyperlink" Target="https://sites.google.com/view/ekzamenistbel/h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3060192" y="2235200"/>
            <a:ext cx="881824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r>
              <a:rPr lang="ru-RU" sz="4000"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ru-RU" sz="400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3600">
                <a:latin typeface="Arial Black"/>
                <a:ea typeface="Arial Black"/>
                <a:cs typeface="Arial Black"/>
                <a:sym typeface="Arial Black"/>
              </a:rPr>
              <a:t>Интернет-сервисы для организации индивидуального обучения учащихся </a:t>
            </a:r>
            <a:br>
              <a:rPr lang="ru-RU" sz="360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3600">
                <a:latin typeface="Arial Black"/>
                <a:ea typeface="Arial Black"/>
                <a:cs typeface="Arial Black"/>
                <a:sym typeface="Arial Black"/>
              </a:rPr>
              <a:t>с использованием информационно-коммуникационных технологий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1466850" y="635"/>
            <a:ext cx="107251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 Black"/>
              <a:buNone/>
            </a:pPr>
            <a:r>
              <a:rPr lang="ru-RU" sz="2880">
                <a:latin typeface="Arial Black"/>
                <a:ea typeface="Arial Black"/>
                <a:cs typeface="Arial Black"/>
                <a:sym typeface="Arial Black"/>
              </a:rPr>
              <a:t>Использование возможностей образовательных платформ «Знай бай» или SCHOOLS.BY 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200028" y="1704052"/>
            <a:ext cx="392429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в учреждении образования используются платформы «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Знай бай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(https://znaj.by) или 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SCHOOLS.BY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(https://schools.by), то индивидуальное обучение учащихся может быть организовано на базе сервисов этих платформ (Электронный журнал, Электронный дневник).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4" descr="Изображение выглядит как снимок экран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l="2500" t="3101" r="58399"/>
          <a:stretch/>
        </p:blipFill>
        <p:spPr>
          <a:xfrm>
            <a:off x="9020174" y="1463675"/>
            <a:ext cx="3047997" cy="5075145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8" name="Google Shape;118;p4" descr="Изображение выглядит как снимок экрана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 l="4386" r="10923" b="12467"/>
          <a:stretch/>
        </p:blipFill>
        <p:spPr>
          <a:xfrm>
            <a:off x="4381499" y="2270965"/>
            <a:ext cx="4476751" cy="2752653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671638" y="192532"/>
            <a:ext cx="102250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 Black"/>
              <a:buNone/>
            </a:pPr>
            <a:r>
              <a:rPr lang="ru-RU" sz="2700">
                <a:latin typeface="Arial Black"/>
                <a:ea typeface="Arial Black"/>
                <a:cs typeface="Arial Black"/>
                <a:sym typeface="Arial Black"/>
              </a:rPr>
              <a:t>Интернет-сервисы для видеотрансляции учебного материала</a:t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399097" y="5496596"/>
            <a:ext cx="1139380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Инструкции по использованию данных интернет-сервисов представлены на Национальном образовательном портале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e-asveta.adu.by – Веб-сервисы для педагога – Средства для организации обучения – Организация онлайн-уроков с учащимися</a:t>
            </a:r>
            <a:endParaRPr/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007" y="1562648"/>
            <a:ext cx="139065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/>
          <p:nvPr/>
        </p:nvSpPr>
        <p:spPr>
          <a:xfrm>
            <a:off x="1671638" y="1461494"/>
            <a:ext cx="383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Zoom.us </a:t>
            </a:r>
            <a:r>
              <a:rPr lang="ru-RU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сервис для проведения видеоконференций и вебинаров.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2336" y="3133854"/>
            <a:ext cx="2051495" cy="40268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/>
          <p:nvPr/>
        </p:nvSpPr>
        <p:spPr>
          <a:xfrm>
            <a:off x="2366820" y="3070265"/>
            <a:ext cx="3357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Facebook Live </a:t>
            </a:r>
            <a:r>
              <a:rPr lang="ru-RU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трансляция видео с Facebook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5" descr="Comment utiliser Periscope dans l'éducation ? | Edupronet"/>
          <p:cNvPicPr preferRelativeResize="0"/>
          <p:nvPr/>
        </p:nvPicPr>
        <p:blipFill rotWithShape="1">
          <a:blip r:embed="rId7">
            <a:alphaModFix/>
          </a:blip>
          <a:srcRect l="13711" t="29578" r="13499" b="31215"/>
          <a:stretch/>
        </p:blipFill>
        <p:spPr>
          <a:xfrm>
            <a:off x="190817" y="3901346"/>
            <a:ext cx="2074450" cy="43762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 txBox="1"/>
          <p:nvPr/>
        </p:nvSpPr>
        <p:spPr>
          <a:xfrm>
            <a:off x="2404069" y="3861573"/>
            <a:ext cx="3282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Periscope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приложение для проведения прямых эфиров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5" descr="Скайп не может отправить сообщения в Windows 10 | Сеть без проблем"/>
          <p:cNvPicPr preferRelativeResize="0"/>
          <p:nvPr/>
        </p:nvPicPr>
        <p:blipFill rotWithShape="1">
          <a:blip r:embed="rId9">
            <a:alphaModFix/>
          </a:blip>
          <a:srcRect l="16011" t="32222" r="16222" b="13955"/>
          <a:stretch/>
        </p:blipFill>
        <p:spPr>
          <a:xfrm>
            <a:off x="474994" y="4562664"/>
            <a:ext cx="1506094" cy="71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/>
          <p:nvPr/>
        </p:nvSpPr>
        <p:spPr>
          <a:xfrm>
            <a:off x="2139731" y="4679156"/>
            <a:ext cx="3470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Skype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сервис для проведения видеоконференций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7489699" y="1324819"/>
            <a:ext cx="465791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Discord</a:t>
            </a:r>
            <a:r>
              <a:rPr lang="ru-RU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приложение для организации голосовых и видеовстреч, чатов для обмена текстовыми сообщениями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838827" y="1665973"/>
            <a:ext cx="14382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 txBox="1"/>
          <p:nvPr/>
        </p:nvSpPr>
        <p:spPr>
          <a:xfrm>
            <a:off x="7425833" y="2390866"/>
            <a:ext cx="465791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Google Hangouts 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сервис для обмена сообщениями (чат), способ организации прямых видеотрансляций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14">
            <a:alphaModFix/>
          </a:blip>
          <a:srcRect l="22436" t="13333" r="23045" b="33838"/>
          <a:stretch/>
        </p:blipFill>
        <p:spPr>
          <a:xfrm>
            <a:off x="5837302" y="2451065"/>
            <a:ext cx="1414843" cy="94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 descr="Партнеры | Вести образования"/>
          <p:cNvPicPr preferRelativeResize="0"/>
          <p:nvPr/>
        </p:nvPicPr>
        <p:blipFill rotWithShape="1">
          <a:blip r:embed="rId15">
            <a:alphaModFix/>
          </a:blip>
          <a:srcRect t="38148" b="40585"/>
          <a:stretch/>
        </p:blipFill>
        <p:spPr>
          <a:xfrm>
            <a:off x="5610225" y="3700495"/>
            <a:ext cx="2143125" cy="45577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7625767" y="3605216"/>
            <a:ext cx="45218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Яндекс.Учебник 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сервис предоставляет возможность проводить видеотрансляции.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7625767" y="4251545"/>
            <a:ext cx="465791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7"/>
              </a:rPr>
              <a:t>Инфоурок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 помощью инструментов онлайн-школы учитель может проводить видеовстречи, консультации, создавать проверочные задания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610225" y="4656629"/>
            <a:ext cx="1895475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1981095" y="2226553"/>
            <a:ext cx="3357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sng">
                <a:hlinkClick r:id="rId19"/>
              </a:rPr>
              <a:t>Peregovorka.by</a:t>
            </a:r>
            <a:r>
              <a:rPr lang="ru-RU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система для организации онлайн-встреч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90813" y="2308551"/>
            <a:ext cx="1816525" cy="62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1671638" y="192532"/>
            <a:ext cx="102250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 Black"/>
              <a:buNone/>
            </a:pPr>
            <a:r>
              <a:rPr lang="ru-RU" sz="2700">
                <a:latin typeface="Arial Black"/>
                <a:ea typeface="Arial Black"/>
                <a:cs typeface="Arial Black"/>
                <a:sym typeface="Arial Black"/>
              </a:rPr>
              <a:t>Интернет-сервисы для создания интерактивного учебного контента</a:t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363474" y="5509228"/>
            <a:ext cx="11667363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Инструкции по использованию данных интернет-сервисов представлены на Национальном образовательном портале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e-asveta.adu.by – Веб-сервисы для педагога – Сервисы для создания интерактивных упражнений – Сервисы для создания интерактивного учебного контента</a:t>
            </a:r>
            <a:endParaRPr/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38" y="1793216"/>
            <a:ext cx="281940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 txBox="1"/>
          <p:nvPr/>
        </p:nvSpPr>
        <p:spPr>
          <a:xfrm>
            <a:off x="2950177" y="1593110"/>
            <a:ext cx="338966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Learningapps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сервис с базой интерактивных шаблонов для создания своих упражнений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474" y="3059426"/>
            <a:ext cx="1151383" cy="615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1671638" y="2865704"/>
            <a:ext cx="480231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H5P</a:t>
            </a:r>
            <a:r>
              <a:rPr lang="ru-RU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сервис предназначен для создания интерактивного контента: презентаций, видео, лент времени, интерактивных плакатов, опросов и игр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2228279" y="4244206"/>
            <a:ext cx="363607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Edpuzle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инструмент для создания интерактивных видео через добавление в видео интерактивных заданий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 descr="PowerSchool Learning : Instructional (Tech) Resources : Formative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6944" y="4557977"/>
            <a:ext cx="1821180" cy="45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 descr="Wizer.me - Interactive Digital Worksheets - Teacher's Tech Toolbox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73952" y="1750715"/>
            <a:ext cx="1828800" cy="50602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8436864" y="1512190"/>
            <a:ext cx="359397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Wizer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инструмент для создания интерактивных рабочих листов c заданиями и упражнениями, в том числе и на основе видео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6" descr="XMind ? - S.O.S. para Alumnos"/>
          <p:cNvPicPr preferRelativeResize="0"/>
          <p:nvPr/>
        </p:nvPicPr>
        <p:blipFill rotWithShape="1">
          <a:blip r:embed="rId11">
            <a:alphaModFix/>
          </a:blip>
          <a:srcRect l="6500" t="21512" r="7299" b="25187"/>
          <a:stretch/>
        </p:blipFill>
        <p:spPr>
          <a:xfrm>
            <a:off x="6400800" y="3057046"/>
            <a:ext cx="1975104" cy="68696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8484298" y="3077364"/>
            <a:ext cx="33442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Xmind 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инструмент для составления «карт ума»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7952385" y="4215284"/>
            <a:ext cx="40226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документах Google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учащиеся могут работать с заданиями в группе или индивидуально</a:t>
            </a:r>
            <a:endParaRPr/>
          </a:p>
        </p:txBody>
      </p:sp>
      <p:pic>
        <p:nvPicPr>
          <p:cNvPr id="162" name="Google Shape;162;p6" descr="Google Docs теперь позволяет настраивать границы полей для каждого ..."/>
          <p:cNvPicPr preferRelativeResize="0"/>
          <p:nvPr/>
        </p:nvPicPr>
        <p:blipFill rotWithShape="1">
          <a:blip r:embed="rId14">
            <a:alphaModFix/>
          </a:blip>
          <a:srcRect l="25842" t="-940" r="25275" b="4241"/>
          <a:stretch/>
        </p:blipFill>
        <p:spPr>
          <a:xfrm>
            <a:off x="6632448" y="4099134"/>
            <a:ext cx="999744" cy="108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>
            <a:spLocks noGrp="1"/>
          </p:cNvSpPr>
          <p:nvPr>
            <p:ph type="title"/>
          </p:nvPr>
        </p:nvSpPr>
        <p:spPr>
          <a:xfrm>
            <a:off x="1671638" y="265685"/>
            <a:ext cx="10432351" cy="68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 Black"/>
              <a:buNone/>
            </a:pPr>
            <a:r>
              <a:rPr lang="ru-RU" sz="2700">
                <a:latin typeface="Arial Black"/>
                <a:ea typeface="Arial Black"/>
                <a:cs typeface="Arial Black"/>
                <a:sym typeface="Arial Black"/>
              </a:rPr>
              <a:t>Интернет-сервисы для организации обратной связи</a:t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396430" y="5692108"/>
            <a:ext cx="11667363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Инструкции по использованию данных интернет-сервисов представлены на Национальном образовательном портале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e-asveta.adu.by – Веб-сервисы для педагога – Средства для организации обучения – Мониторинг процесса обучения</a:t>
            </a:r>
            <a:endParaRPr/>
          </a:p>
        </p:txBody>
      </p:sp>
      <p:pic>
        <p:nvPicPr>
          <p:cNvPr id="170" name="Google Shape;170;p7" descr="Classtime — эффективный инструмент для онлайн обучения — Дидактор"/>
          <p:cNvPicPr preferRelativeResize="0"/>
          <p:nvPr/>
        </p:nvPicPr>
        <p:blipFill rotWithShape="1">
          <a:blip r:embed="rId3">
            <a:alphaModFix/>
          </a:blip>
          <a:srcRect l="17250" t="4875" r="16250" b="9124"/>
          <a:stretch/>
        </p:blipFill>
        <p:spPr>
          <a:xfrm>
            <a:off x="534162" y="1603363"/>
            <a:ext cx="1470695" cy="95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/>
          <p:nvPr/>
        </p:nvSpPr>
        <p:spPr>
          <a:xfrm>
            <a:off x="2133598" y="1220366"/>
            <a:ext cx="435873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Сlasstime</a:t>
            </a:r>
            <a:r>
              <a:rPr lang="ru-RU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платформа для создания интерактивных учебных приложений, позволяющая анализировать образовательный процесс и реализовывать индивидуальный подход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7" descr="Kahoot! и DragonBox будут совместно создавать увлекательный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359" y="3132954"/>
            <a:ext cx="1515627" cy="79313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/>
          <p:nvPr/>
        </p:nvSpPr>
        <p:spPr>
          <a:xfrm>
            <a:off x="2133599" y="2790859"/>
            <a:ext cx="409651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kahoot.com</a:t>
            </a:r>
            <a:r>
              <a:rPr lang="ru-RU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сервис для создания викторин, дидактических игр, тестов и опросов. Ученики могут отвечать на вопросы, используя любое устройство, имеющее доступ к Интернету </a:t>
            </a:r>
            <a:endParaRPr/>
          </a:p>
        </p:txBody>
      </p:sp>
      <p:pic>
        <p:nvPicPr>
          <p:cNvPr id="174" name="Google Shape;174;p7" descr="Formative — уникальный инструмент формирующего оценивания — Дидактор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992" y="4432608"/>
            <a:ext cx="977646" cy="97764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/>
          <p:nvPr/>
        </p:nvSpPr>
        <p:spPr>
          <a:xfrm>
            <a:off x="2004857" y="4402112"/>
            <a:ext cx="427256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Formative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инструмент формирующего оценивания, который позволяет в режиме реального времени отслеживать учебную деятельность учащихся.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7" descr="Информационные технологии с Анной Самариной: Перевод активностей ..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86644" y="1304472"/>
            <a:ext cx="1309116" cy="130911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/>
          <p:nvPr/>
        </p:nvSpPr>
        <p:spPr>
          <a:xfrm>
            <a:off x="8150353" y="1081867"/>
            <a:ext cx="381609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Teacher.Desmos 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сервис для учителей математики. Содержит все группы цифровых инструментов (создание учебного материала, мониторинг, самопроверка, обратная связь).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8452830" y="3529523"/>
            <a:ext cx="346862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Google-таблицы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инструмент для создания «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Таблицы продвижения»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которая стимулирует обучающихся к выполнению заданий. </a:t>
            </a:r>
            <a:endParaRPr/>
          </a:p>
        </p:txBody>
      </p:sp>
      <p:pic>
        <p:nvPicPr>
          <p:cNvPr id="179" name="Google Shape;179;p7" descr="Создать таблицу в Google Docs (Sheets) через PHP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92336" y="4029496"/>
            <a:ext cx="1868503" cy="834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>
            <a:spLocks noGrp="1"/>
          </p:cNvSpPr>
          <p:nvPr>
            <p:ph type="title"/>
          </p:nvPr>
        </p:nvSpPr>
        <p:spPr>
          <a:xfrm>
            <a:off x="1789938" y="262651"/>
            <a:ext cx="10432351" cy="68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0"/>
              <a:buFont typeface="Arial Black"/>
              <a:buNone/>
            </a:pPr>
            <a:r>
              <a:rPr lang="ru-RU" sz="2430">
                <a:latin typeface="Arial Black"/>
                <a:ea typeface="Arial Black"/>
                <a:cs typeface="Arial Black"/>
                <a:sym typeface="Arial Black"/>
              </a:rPr>
              <a:t>Интернет-сервисы для хранения учебного материала</a:t>
            </a:r>
            <a:endParaRPr sz="288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384238" y="5497036"/>
            <a:ext cx="11667363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Инструкции по использованию данных интернет-сервисов представлены на Национальном образовательном портале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e-asveta.adu.by – Веб-сервисы для педагога – Сервисы для хранения и публикации материалов – Облачные хранилища данных</a:t>
            </a:r>
            <a:endParaRPr/>
          </a:p>
        </p:txBody>
      </p:sp>
      <p:sp>
        <p:nvSpPr>
          <p:cNvPr id="187" name="Google Shape;187;p8"/>
          <p:cNvSpPr/>
          <p:nvPr/>
        </p:nvSpPr>
        <p:spPr>
          <a:xfrm>
            <a:off x="1955810" y="1164535"/>
            <a:ext cx="4566909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Google диск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облачное хранилище данных компании Google Inc. Обладает несколькими уровнями доступа к материалам (посмотреть, комментировать, редактировать). Позволяет работать с  документами MS Office. Бесплатно пользователю предоставляется 15 Гб.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 descr="Google перезапускает сервис Google Drive - : деловой новостной ..."/>
          <p:cNvPicPr preferRelativeResize="0"/>
          <p:nvPr/>
        </p:nvPicPr>
        <p:blipFill rotWithShape="1">
          <a:blip r:embed="rId4">
            <a:alphaModFix/>
          </a:blip>
          <a:srcRect l="28430" t="13823" r="27006" b="17155"/>
          <a:stretch/>
        </p:blipFill>
        <p:spPr>
          <a:xfrm>
            <a:off x="661181" y="1597436"/>
            <a:ext cx="1128751" cy="116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 descr="Облако Mail.ru | LA.BY"/>
          <p:cNvPicPr preferRelativeResize="0"/>
          <p:nvPr/>
        </p:nvPicPr>
        <p:blipFill rotWithShape="1">
          <a:blip r:embed="rId5">
            <a:alphaModFix/>
          </a:blip>
          <a:srcRect l="20000" t="40898" r="12749" b="38003"/>
          <a:stretch/>
        </p:blipFill>
        <p:spPr>
          <a:xfrm>
            <a:off x="316249" y="4224092"/>
            <a:ext cx="2011680" cy="42034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/>
          <p:nvPr/>
        </p:nvSpPr>
        <p:spPr>
          <a:xfrm>
            <a:off x="2453850" y="3657600"/>
            <a:ext cx="382318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cloud.mail.ru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облачное хранилище данных компании Mail.Ru Group. Позволяет работать с  документами MS Office. 8 ГБ предоставляется бесплатно.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8574956" y="1006497"/>
            <a:ext cx="36473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Яндекс.Диск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бесплатный облачный сервис. Позволяет работать с  документами MS Office.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ГБ предоставляется бесплатно.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8" descr="Аналог Google Photo теперь есть и на &quot;Яндекс.Диске&quot; для Android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54821" y="1370225"/>
            <a:ext cx="1788033" cy="11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"/>
          <p:cNvSpPr/>
          <p:nvPr/>
        </p:nvSpPr>
        <p:spPr>
          <a:xfrm>
            <a:off x="8442854" y="3621098"/>
            <a:ext cx="36473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Microsoft OneDrive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облачное хранилище компании Microsoft Corp. Всем новым пользователям бесплатно предоставляется 5 Гб.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8" descr="Microsoft OneDrive - облачное хранилище [2019] Скачать⬇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80741" y="3429000"/>
            <a:ext cx="1536192" cy="153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1690688" y="-33369"/>
            <a:ext cx="102250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 Black"/>
              <a:buNone/>
            </a:pPr>
            <a:r>
              <a:rPr lang="ru-RU" sz="2700">
                <a:latin typeface="Arial Black"/>
                <a:ea typeface="Arial Black"/>
                <a:cs typeface="Arial Black"/>
                <a:sym typeface="Arial Black"/>
              </a:rPr>
              <a:t>Методическая помощь учителю в освоении рекомендуемых интернет-сервисов:</a:t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431976" y="2035805"/>
            <a:ext cx="1343025" cy="40005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adu.by </a:t>
            </a:r>
            <a:endParaRPr/>
          </a:p>
        </p:txBody>
      </p:sp>
      <p:sp>
        <p:nvSpPr>
          <p:cNvPr id="202" name="Google Shape;202;p9"/>
          <p:cNvSpPr/>
          <p:nvPr/>
        </p:nvSpPr>
        <p:spPr>
          <a:xfrm>
            <a:off x="2184576" y="1664329"/>
            <a:ext cx="2369344" cy="11430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Электронное обучение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(e-vedy.adu.by</a:t>
            </a:r>
            <a:r>
              <a:rPr lang="ru-RU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4949207" y="1702430"/>
            <a:ext cx="2462212" cy="1066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Дистанционный всеобуч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(e-asveta.adu.by)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" name="Google Shape;204;p9"/>
          <p:cNvCxnSpPr>
            <a:stCxn id="201" idx="3"/>
            <a:endCxn id="202" idx="1"/>
          </p:cNvCxnSpPr>
          <p:nvPr/>
        </p:nvCxnSpPr>
        <p:spPr>
          <a:xfrm>
            <a:off x="1775001" y="2235830"/>
            <a:ext cx="4095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5" name="Google Shape;205;p9"/>
          <p:cNvCxnSpPr>
            <a:stCxn id="202" idx="3"/>
            <a:endCxn id="203" idx="1"/>
          </p:cNvCxnSpPr>
          <p:nvPr/>
        </p:nvCxnSpPr>
        <p:spPr>
          <a:xfrm>
            <a:off x="4553920" y="2235829"/>
            <a:ext cx="395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6" name="Google Shape;206;p9"/>
          <p:cNvSpPr/>
          <p:nvPr/>
        </p:nvSpPr>
        <p:spPr>
          <a:xfrm>
            <a:off x="4949207" y="2985130"/>
            <a:ext cx="2462212" cy="73342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Веб-сервисы для педагога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Google Shape;207;p9"/>
          <p:cNvCxnSpPr>
            <a:stCxn id="203" idx="2"/>
            <a:endCxn id="206" idx="0"/>
          </p:cNvCxnSpPr>
          <p:nvPr/>
        </p:nvCxnSpPr>
        <p:spPr>
          <a:xfrm>
            <a:off x="6180313" y="2769230"/>
            <a:ext cx="0" cy="216000"/>
          </a:xfrm>
          <a:prstGeom prst="straightConnector1">
            <a:avLst/>
          </a:prstGeom>
          <a:noFill/>
          <a:ln w="28575" cap="flat" cmpd="sng">
            <a:solidFill>
              <a:srgbClr val="833C0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8" name="Google Shape;208;p9"/>
          <p:cNvSpPr/>
          <p:nvPr/>
        </p:nvSpPr>
        <p:spPr>
          <a:xfrm>
            <a:off x="378398" y="3610668"/>
            <a:ext cx="3457575" cy="408623"/>
          </a:xfrm>
          <a:prstGeom prst="roundRect">
            <a:avLst>
              <a:gd name="adj" fmla="val 16667"/>
            </a:avLst>
          </a:prstGeom>
          <a:solidFill>
            <a:srgbClr val="FCEEE4"/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Сервисы Google в образовании</a:t>
            </a:r>
            <a:endParaRPr/>
          </a:p>
        </p:txBody>
      </p:sp>
      <p:sp>
        <p:nvSpPr>
          <p:cNvPr id="209" name="Google Shape;209;p9"/>
          <p:cNvSpPr/>
          <p:nvPr/>
        </p:nvSpPr>
        <p:spPr>
          <a:xfrm>
            <a:off x="234332" y="4209082"/>
            <a:ext cx="3900487" cy="408623"/>
          </a:xfrm>
          <a:prstGeom prst="roundRect">
            <a:avLst>
              <a:gd name="adj" fmla="val 16667"/>
            </a:avLst>
          </a:prstGeom>
          <a:solidFill>
            <a:srgbClr val="FCEEE4"/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Средства визуализации информации</a:t>
            </a:r>
            <a:endParaRPr/>
          </a:p>
        </p:txBody>
      </p:sp>
      <p:cxnSp>
        <p:nvCxnSpPr>
          <p:cNvPr id="210" name="Google Shape;210;p9"/>
          <p:cNvCxnSpPr>
            <a:stCxn id="206" idx="2"/>
            <a:endCxn id="208" idx="3"/>
          </p:cNvCxnSpPr>
          <p:nvPr/>
        </p:nvCxnSpPr>
        <p:spPr>
          <a:xfrm flipH="1">
            <a:off x="3836113" y="3718555"/>
            <a:ext cx="2344200" cy="96300"/>
          </a:xfrm>
          <a:prstGeom prst="straightConnector1">
            <a:avLst/>
          </a:prstGeom>
          <a:noFill/>
          <a:ln w="19050" cap="flat" cmpd="sng">
            <a:solidFill>
              <a:srgbClr val="833C0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1" name="Google Shape;211;p9"/>
          <p:cNvCxnSpPr>
            <a:stCxn id="206" idx="2"/>
            <a:endCxn id="209" idx="3"/>
          </p:cNvCxnSpPr>
          <p:nvPr/>
        </p:nvCxnSpPr>
        <p:spPr>
          <a:xfrm flipH="1">
            <a:off x="4134913" y="3718555"/>
            <a:ext cx="2045400" cy="694800"/>
          </a:xfrm>
          <a:prstGeom prst="straightConnector1">
            <a:avLst/>
          </a:prstGeom>
          <a:noFill/>
          <a:ln w="19050" cap="flat" cmpd="sng">
            <a:solidFill>
              <a:srgbClr val="833C0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2" name="Google Shape;212;p9"/>
          <p:cNvCxnSpPr>
            <a:stCxn id="206" idx="2"/>
            <a:endCxn id="213" idx="3"/>
          </p:cNvCxnSpPr>
          <p:nvPr/>
        </p:nvCxnSpPr>
        <p:spPr>
          <a:xfrm flipH="1">
            <a:off x="3231913" y="3718555"/>
            <a:ext cx="2948400" cy="1582500"/>
          </a:xfrm>
          <a:prstGeom prst="straightConnector1">
            <a:avLst/>
          </a:prstGeom>
          <a:noFill/>
          <a:ln w="19050" cap="flat" cmpd="sng">
            <a:solidFill>
              <a:srgbClr val="833C0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4" name="Google Shape;214;p9"/>
          <p:cNvCxnSpPr>
            <a:stCxn id="206" idx="2"/>
            <a:endCxn id="215" idx="1"/>
          </p:cNvCxnSpPr>
          <p:nvPr/>
        </p:nvCxnSpPr>
        <p:spPr>
          <a:xfrm>
            <a:off x="6180313" y="3718555"/>
            <a:ext cx="2134200" cy="868200"/>
          </a:xfrm>
          <a:prstGeom prst="straightConnector1">
            <a:avLst/>
          </a:prstGeom>
          <a:noFill/>
          <a:ln w="19050" cap="flat" cmpd="sng">
            <a:solidFill>
              <a:srgbClr val="833C0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6" name="Google Shape;216;p9"/>
          <p:cNvCxnSpPr>
            <a:stCxn id="206" idx="2"/>
            <a:endCxn id="217" idx="0"/>
          </p:cNvCxnSpPr>
          <p:nvPr/>
        </p:nvCxnSpPr>
        <p:spPr>
          <a:xfrm flipH="1">
            <a:off x="5773213" y="3718555"/>
            <a:ext cx="407100" cy="1675500"/>
          </a:xfrm>
          <a:prstGeom prst="straightConnector1">
            <a:avLst/>
          </a:prstGeom>
          <a:noFill/>
          <a:ln w="19050" cap="flat" cmpd="sng">
            <a:solidFill>
              <a:srgbClr val="833C0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18" name="Google Shape;21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563" y="971794"/>
            <a:ext cx="4116212" cy="2457206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19" name="Google Shape;219;p9"/>
          <p:cNvGrpSpPr/>
          <p:nvPr/>
        </p:nvGrpSpPr>
        <p:grpSpPr>
          <a:xfrm>
            <a:off x="3728816" y="5394128"/>
            <a:ext cx="6096000" cy="1016997"/>
            <a:chOff x="4667250" y="5477056"/>
            <a:chExt cx="6096000" cy="1016997"/>
          </a:xfrm>
        </p:grpSpPr>
        <p:sp>
          <p:nvSpPr>
            <p:cNvPr id="217" name="Google Shape;217;p9"/>
            <p:cNvSpPr/>
            <p:nvPr/>
          </p:nvSpPr>
          <p:spPr>
            <a:xfrm>
              <a:off x="4761310" y="5477056"/>
              <a:ext cx="3900487" cy="408623"/>
            </a:xfrm>
            <a:prstGeom prst="roundRect">
              <a:avLst>
                <a:gd name="adj" fmla="val 16667"/>
              </a:avLst>
            </a:prstGeom>
            <a:solidFill>
              <a:srgbClr val="FCEEE4"/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Средства для организации обучения</a:t>
              </a: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4667250" y="5909278"/>
              <a:ext cx="6096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Интернет-сервисы для видеотрансляции учебного материала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Интернет-сервисы для организации обратной связи</a:t>
              </a:r>
              <a:endParaRPr/>
            </a:p>
          </p:txBody>
        </p:sp>
      </p:grpSp>
      <p:grpSp>
        <p:nvGrpSpPr>
          <p:cNvPr id="221" name="Google Shape;221;p9"/>
          <p:cNvGrpSpPr/>
          <p:nvPr/>
        </p:nvGrpSpPr>
        <p:grpSpPr>
          <a:xfrm>
            <a:off x="412439" y="4943374"/>
            <a:ext cx="3206840" cy="1055550"/>
            <a:chOff x="1134921" y="5017705"/>
            <a:chExt cx="3206840" cy="1055550"/>
          </a:xfrm>
        </p:grpSpPr>
        <p:sp>
          <p:nvSpPr>
            <p:cNvPr id="213" name="Google Shape;213;p9"/>
            <p:cNvSpPr/>
            <p:nvPr/>
          </p:nvSpPr>
          <p:spPr>
            <a:xfrm>
              <a:off x="1134921" y="5017705"/>
              <a:ext cx="2819400" cy="715089"/>
            </a:xfrm>
            <a:prstGeom prst="roundRect">
              <a:avLst>
                <a:gd name="adj" fmla="val 16667"/>
              </a:avLst>
            </a:prstGeom>
            <a:solidFill>
              <a:srgbClr val="FCEEE4"/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Сервисы для хранения и публикации материалов</a:t>
              </a: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1134921" y="5734701"/>
              <a:ext cx="320684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9"/>
          <p:cNvGrpSpPr/>
          <p:nvPr/>
        </p:nvGrpSpPr>
        <p:grpSpPr>
          <a:xfrm>
            <a:off x="8314400" y="4229149"/>
            <a:ext cx="3600856" cy="1042184"/>
            <a:chOff x="8206839" y="4029045"/>
            <a:chExt cx="2424556" cy="1042184"/>
          </a:xfrm>
        </p:grpSpPr>
        <p:sp>
          <p:nvSpPr>
            <p:cNvPr id="215" name="Google Shape;215;p9"/>
            <p:cNvSpPr/>
            <p:nvPr/>
          </p:nvSpPr>
          <p:spPr>
            <a:xfrm>
              <a:off x="8206839" y="4029045"/>
              <a:ext cx="2217322" cy="715089"/>
            </a:xfrm>
            <a:prstGeom prst="roundRect">
              <a:avLst>
                <a:gd name="adj" fmla="val 16667"/>
              </a:avLst>
            </a:prstGeom>
            <a:solidFill>
              <a:srgbClr val="FCEEE4"/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Сервисы для создания интерактивных упражнений</a:t>
              </a: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8206839" y="4732675"/>
              <a:ext cx="24245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9"/>
          <p:cNvSpPr/>
          <p:nvPr/>
        </p:nvSpPr>
        <p:spPr>
          <a:xfrm>
            <a:off x="8394776" y="3530971"/>
            <a:ext cx="3096473" cy="408623"/>
          </a:xfrm>
          <a:prstGeom prst="roundRect">
            <a:avLst>
              <a:gd name="adj" fmla="val 16667"/>
            </a:avLst>
          </a:prstGeom>
          <a:solidFill>
            <a:srgbClr val="FFA3A3"/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 опыта работы педагогов</a:t>
            </a:r>
            <a:endParaRPr/>
          </a:p>
        </p:txBody>
      </p:sp>
      <p:cxnSp>
        <p:nvCxnSpPr>
          <p:cNvPr id="226" name="Google Shape;226;p9"/>
          <p:cNvCxnSpPr>
            <a:stCxn id="206" idx="2"/>
            <a:endCxn id="225" idx="1"/>
          </p:cNvCxnSpPr>
          <p:nvPr/>
        </p:nvCxnSpPr>
        <p:spPr>
          <a:xfrm>
            <a:off x="6180313" y="3718555"/>
            <a:ext cx="2214600" cy="16800"/>
          </a:xfrm>
          <a:prstGeom prst="straightConnector1">
            <a:avLst/>
          </a:prstGeom>
          <a:noFill/>
          <a:ln w="19050" cap="flat" cmpd="sng">
            <a:solidFill>
              <a:srgbClr val="833C0B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"/>
          <p:cNvSpPr txBox="1">
            <a:spLocks noGrp="1"/>
          </p:cNvSpPr>
          <p:nvPr>
            <p:ph type="title"/>
          </p:nvPr>
        </p:nvSpPr>
        <p:spPr>
          <a:xfrm>
            <a:off x="1843278" y="312547"/>
            <a:ext cx="9925049" cy="91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ru-RU" sz="2400">
                <a:latin typeface="Arial Black"/>
                <a:ea typeface="Arial Black"/>
                <a:cs typeface="Arial Black"/>
                <a:sym typeface="Arial Black"/>
              </a:rPr>
              <a:t>Дополнительные ресурсы для самообразования  педагогов</a:t>
            </a:r>
            <a:endParaRPr/>
          </a:p>
        </p:txBody>
      </p:sp>
      <p:sp>
        <p:nvSpPr>
          <p:cNvPr id="233" name="Google Shape;233;p10"/>
          <p:cNvSpPr/>
          <p:nvPr/>
        </p:nvSpPr>
        <p:spPr>
          <a:xfrm>
            <a:off x="2391060" y="1476764"/>
            <a:ext cx="95863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school.yandex.ru – Ресурсы для дистанционного обучения учителей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Онлайн-курс «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начать преподавать дистанционно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2391060" y="2341064"/>
            <a:ext cx="9391269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study-home.online/#modules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Курс «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Дистанционное обучение: организация процесса и использование бесплатных приложений, курсов, видеолекций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0"/>
          <p:cNvSpPr/>
          <p:nvPr/>
        </p:nvSpPr>
        <p:spPr>
          <a:xfrm>
            <a:off x="2391060" y="3429000"/>
            <a:ext cx="7538085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teach4.by/distance_learning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 «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Дистанционное обучение»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5286" y="2341064"/>
            <a:ext cx="841629" cy="83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3473" y="3400774"/>
            <a:ext cx="972406" cy="74360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0"/>
          <p:cNvSpPr/>
          <p:nvPr/>
        </p:nvSpPr>
        <p:spPr>
          <a:xfrm>
            <a:off x="2582942" y="4394969"/>
            <a:ext cx="40870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marinakurvits.com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 «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Мастерская Марины Курвитс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10"/>
          <p:cNvGrpSpPr/>
          <p:nvPr/>
        </p:nvGrpSpPr>
        <p:grpSpPr>
          <a:xfrm>
            <a:off x="210312" y="4394969"/>
            <a:ext cx="2327052" cy="750061"/>
            <a:chOff x="412574" y="4500311"/>
            <a:chExt cx="2327052" cy="750061"/>
          </a:xfrm>
        </p:grpSpPr>
        <p:pic>
          <p:nvPicPr>
            <p:cNvPr id="240" name="Google Shape;240;p10"/>
            <p:cNvPicPr preferRelativeResize="0"/>
            <p:nvPr/>
          </p:nvPicPr>
          <p:blipFill rotWithShape="1">
            <a:blip r:embed="rId9">
              <a:alphaModFix/>
            </a:blip>
            <a:srcRect r="60196"/>
            <a:stretch/>
          </p:blipFill>
          <p:spPr>
            <a:xfrm>
              <a:off x="458152" y="4500311"/>
              <a:ext cx="1538763" cy="394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10"/>
            <p:cNvPicPr preferRelativeResize="0"/>
            <p:nvPr/>
          </p:nvPicPr>
          <p:blipFill rotWithShape="1">
            <a:blip r:embed="rId9">
              <a:alphaModFix/>
            </a:blip>
            <a:srcRect l="39805"/>
            <a:stretch/>
          </p:blipFill>
          <p:spPr>
            <a:xfrm>
              <a:off x="412574" y="4856243"/>
              <a:ext cx="2327052" cy="3941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p10"/>
          <p:cNvSpPr/>
          <p:nvPr/>
        </p:nvSpPr>
        <p:spPr>
          <a:xfrm>
            <a:off x="2734871" y="5283994"/>
            <a:ext cx="20152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didaktor.ru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Блог «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Дидактор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10312" y="5322765"/>
            <a:ext cx="20955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21511" y="1378270"/>
            <a:ext cx="972406" cy="81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>
            <a:spLocks noGrp="1"/>
          </p:cNvSpPr>
          <p:nvPr>
            <p:ph type="title"/>
          </p:nvPr>
        </p:nvSpPr>
        <p:spPr>
          <a:xfrm>
            <a:off x="1843278" y="312547"/>
            <a:ext cx="9925049" cy="71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ru-RU" sz="2400">
                <a:latin typeface="Arial Black"/>
                <a:ea typeface="Arial Black"/>
                <a:cs typeface="Arial Black"/>
                <a:sym typeface="Arial Black"/>
              </a:rPr>
              <a:t>Из опыта работы педагогов Республики Беларусь</a:t>
            </a: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3009" y="1526649"/>
            <a:ext cx="10994898" cy="401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Блог «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Суполка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(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edusupolka.blogspot.com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Ресурс «</a:t>
            </a:r>
            <a:r>
              <a:rPr lang="ru-RU" sz="2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Учпортал.бел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(английский язык) (автор - Григорьева Наталья Николаевна, ГУО «Средняя школа №7 г. Речицы», дипломант конкурса КОИ–2019)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Ресурсный центр «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облачных технологий в образовательном процессе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(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resurszentr.blogspot.com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(автор - Ханько С.А., ГУО «Василишковская средняя школа» Щучинского района Гродненской области, дипломант конкурса КОИ-2016) 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Группа Facebook «</a:t>
            </a:r>
            <a:r>
              <a:rPr lang="ru-RU" sz="2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Перакулены клас. Матэрыялы для ўрокаў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Группа в facebook «</a:t>
            </a:r>
            <a:r>
              <a:rPr lang="ru-RU" sz="2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Сообщество учителей Беларуси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Блог «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Методический кабинет Тихоновецкой Инги Петровны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(</a:t>
            </a:r>
            <a:r>
              <a:rPr lang="ru-RU" sz="20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metkab2015.blogspot.com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 «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сдать экзамен на отлично?»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(автор - О.В. Кравченко) </a:t>
            </a: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sites.google.com/view/ekzamenistbel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Образование в Гродно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(видеоуроки) 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obr.grodno.by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262318" y="5761731"/>
            <a:ext cx="11667363" cy="64633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Инструкции по использованию данных интернет-сервисов представлены на Национальном образовательном портале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e-asveta.adu.by – Веб-сервисы для педагога- Из опыта работы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Office PowerPoint</Application>
  <PresentationFormat>Произвольный</PresentationFormat>
  <Paragraphs>76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Тема Office</vt:lpstr>
      <vt:lpstr> Интернет-сервисы для организации индивидуального обучения учащихся  с использованием информационно-коммуникационных технологий</vt:lpstr>
      <vt:lpstr>Использование возможностей образовательных платформ «Знай бай» или SCHOOLS.BY </vt:lpstr>
      <vt:lpstr>Интернет-сервисы для видеотрансляции учебного материала</vt:lpstr>
      <vt:lpstr>Интернет-сервисы для создания интерактивного учебного контента</vt:lpstr>
      <vt:lpstr>Интернет-сервисы для организации обратной связи</vt:lpstr>
      <vt:lpstr>Интернет-сервисы для хранения учебного материала</vt:lpstr>
      <vt:lpstr>Методическая помощь учителю в освоении рекомендуемых интернет-сервисов:</vt:lpstr>
      <vt:lpstr>Дополнительные ресурсы для самообразования  педагогов</vt:lpstr>
      <vt:lpstr>Из опыта работы педагогов Республики Беларусь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Интернет-сервисы для организации индивидуального обучения учащихся  с использованием информационно-коммуникационных технологий</dc:title>
  <dc:creator>Ирина Харевич</dc:creator>
  <cp:lastModifiedBy>K3</cp:lastModifiedBy>
  <cp:revision>1</cp:revision>
  <dcterms:created xsi:type="dcterms:W3CDTF">2018-09-03T20:09:51Z</dcterms:created>
  <dcterms:modified xsi:type="dcterms:W3CDTF">2020-04-23T09:29:40Z</dcterms:modified>
</cp:coreProperties>
</file>